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7" r:id="rId7"/>
    <p:sldId id="268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 Medium" pitchFamily="2" charset="0"/>
      <p:regular r:id="rId13"/>
      <p:italic r:id="rId14"/>
    </p:embeddedFont>
    <p:embeddedFont>
      <p:font typeface="Int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9D7"/>
    <a:srgbClr val="2D3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C5E4B8-B96A-4268-849B-2D966C71DA2B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DFAA7755-BBD2-4EDB-A1C7-7AFA65DFAF8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IN" sz="1800" b="1" dirty="0"/>
            <a:t>Multi-Modal Cancer Intelligence</a:t>
          </a:r>
          <a:endParaRPr lang="en-IN" sz="1800" dirty="0"/>
        </a:p>
        <a:p>
          <a:pPr>
            <a:buFont typeface="+mj-lt"/>
            <a:buAutoNum type="arabicPeriod"/>
          </a:pPr>
          <a:r>
            <a:rPr lang="en-IN" sz="1800" dirty="0"/>
            <a:t>Combines imaging, genomics, pathology &amp; patient history into one AI model.</a:t>
          </a:r>
        </a:p>
      </dgm:t>
    </dgm:pt>
    <dgm:pt modelId="{239FCD3F-08C4-4AA9-906C-D1FDE21BC167}" type="parTrans" cxnId="{7208A25A-4C69-429B-A365-0600C1EFACB1}">
      <dgm:prSet/>
      <dgm:spPr/>
      <dgm:t>
        <a:bodyPr/>
        <a:lstStyle/>
        <a:p>
          <a:endParaRPr lang="en-IN"/>
        </a:p>
      </dgm:t>
    </dgm:pt>
    <dgm:pt modelId="{E6753E0F-DD94-4D4C-9FE9-BFC3BC97DDBD}" type="sibTrans" cxnId="{7208A25A-4C69-429B-A365-0600C1EFACB1}">
      <dgm:prSet/>
      <dgm:spPr/>
      <dgm:t>
        <a:bodyPr/>
        <a:lstStyle/>
        <a:p>
          <a:endParaRPr lang="en-IN"/>
        </a:p>
      </dgm:t>
    </dgm:pt>
    <dgm:pt modelId="{D91C92A9-B4E7-4A54-8395-36DB9122D165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IN" sz="1800" b="1" dirty="0"/>
            <a:t>Personalized Treatment Pathways</a:t>
          </a:r>
          <a:endParaRPr lang="en-IN" sz="1800" dirty="0"/>
        </a:p>
        <a:p>
          <a:pPr>
            <a:buFont typeface="+mj-lt"/>
            <a:buAutoNum type="arabicPeriod"/>
          </a:pPr>
          <a:r>
            <a:rPr lang="en-IN" sz="1800" dirty="0"/>
            <a:t>Tailors therapy recommendations to each patient’s unique genetic + clinical profile.</a:t>
          </a:r>
        </a:p>
      </dgm:t>
    </dgm:pt>
    <dgm:pt modelId="{AE974EEC-9080-43E5-B9AD-CE77B1740B77}" type="parTrans" cxnId="{8F9C47C6-3EB4-42A4-8140-51AA483EE71F}">
      <dgm:prSet/>
      <dgm:spPr/>
      <dgm:t>
        <a:bodyPr/>
        <a:lstStyle/>
        <a:p>
          <a:endParaRPr lang="en-IN"/>
        </a:p>
      </dgm:t>
    </dgm:pt>
    <dgm:pt modelId="{D25D1775-2B18-43B2-A941-CC28EAACEE65}" type="sibTrans" cxnId="{8F9C47C6-3EB4-42A4-8140-51AA483EE71F}">
      <dgm:prSet/>
      <dgm:spPr/>
      <dgm:t>
        <a:bodyPr/>
        <a:lstStyle/>
        <a:p>
          <a:endParaRPr lang="en-IN"/>
        </a:p>
      </dgm:t>
    </dgm:pt>
    <dgm:pt modelId="{B650D633-C298-417B-95B2-A88999038A35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IN" sz="1800" b="1" dirty="0"/>
            <a:t>Survivability Forecasts</a:t>
          </a:r>
          <a:endParaRPr lang="en-IN" sz="1800" dirty="0"/>
        </a:p>
        <a:p>
          <a:pPr>
            <a:buFont typeface="+mj-lt"/>
            <a:buAutoNum type="arabicPeriod"/>
          </a:pPr>
          <a:r>
            <a:rPr lang="en-IN" sz="1800" dirty="0"/>
            <a:t>Provides transparent, probability-based 1/5/10-year outcomes with confidence scores</a:t>
          </a:r>
          <a:r>
            <a:rPr lang="en-IN" sz="2000" dirty="0"/>
            <a:t>.</a:t>
          </a:r>
        </a:p>
      </dgm:t>
    </dgm:pt>
    <dgm:pt modelId="{0B8ABB03-0C35-4C75-A6A5-1B976EE2FAEB}" type="parTrans" cxnId="{5490570C-2B42-4A90-87A3-1FA606A1B6F3}">
      <dgm:prSet/>
      <dgm:spPr/>
      <dgm:t>
        <a:bodyPr/>
        <a:lstStyle/>
        <a:p>
          <a:endParaRPr lang="en-IN"/>
        </a:p>
      </dgm:t>
    </dgm:pt>
    <dgm:pt modelId="{140DEE5C-3BCA-4FE4-818E-82204174D9AE}" type="sibTrans" cxnId="{5490570C-2B42-4A90-87A3-1FA606A1B6F3}">
      <dgm:prSet/>
      <dgm:spPr/>
      <dgm:t>
        <a:bodyPr/>
        <a:lstStyle/>
        <a:p>
          <a:endParaRPr lang="en-IN"/>
        </a:p>
      </dgm:t>
    </dgm:pt>
    <dgm:pt modelId="{34454282-864C-4DC6-BC82-F14903327915}" type="pres">
      <dgm:prSet presAssocID="{14C5E4B8-B96A-4268-849B-2D966C71DA2B}" presName="Name0" presStyleCnt="0">
        <dgm:presLayoutVars>
          <dgm:chMax val="7"/>
          <dgm:chPref val="7"/>
          <dgm:dir/>
        </dgm:presLayoutVars>
      </dgm:prSet>
      <dgm:spPr/>
    </dgm:pt>
    <dgm:pt modelId="{C6715089-9468-478E-999B-02F9D48401C7}" type="pres">
      <dgm:prSet presAssocID="{14C5E4B8-B96A-4268-849B-2D966C71DA2B}" presName="Name1" presStyleCnt="0"/>
      <dgm:spPr/>
    </dgm:pt>
    <dgm:pt modelId="{7E56FB10-1327-42B1-BF59-FC591E2C3C77}" type="pres">
      <dgm:prSet presAssocID="{14C5E4B8-B96A-4268-849B-2D966C71DA2B}" presName="cycle" presStyleCnt="0"/>
      <dgm:spPr/>
    </dgm:pt>
    <dgm:pt modelId="{22086354-B735-415C-BFB1-5745B7AD3210}" type="pres">
      <dgm:prSet presAssocID="{14C5E4B8-B96A-4268-849B-2D966C71DA2B}" presName="srcNode" presStyleLbl="node1" presStyleIdx="0" presStyleCnt="3"/>
      <dgm:spPr/>
    </dgm:pt>
    <dgm:pt modelId="{B388FE95-D8CB-4F22-BAFC-0CE4C415C8D4}" type="pres">
      <dgm:prSet presAssocID="{14C5E4B8-B96A-4268-849B-2D966C71DA2B}" presName="conn" presStyleLbl="parChTrans1D2" presStyleIdx="0" presStyleCnt="1"/>
      <dgm:spPr/>
    </dgm:pt>
    <dgm:pt modelId="{C094CE84-C852-439E-AAC5-43B019BB3803}" type="pres">
      <dgm:prSet presAssocID="{14C5E4B8-B96A-4268-849B-2D966C71DA2B}" presName="extraNode" presStyleLbl="node1" presStyleIdx="0" presStyleCnt="3"/>
      <dgm:spPr/>
    </dgm:pt>
    <dgm:pt modelId="{F9F2EEEC-D368-4ED1-8F8C-09B94805D8A8}" type="pres">
      <dgm:prSet presAssocID="{14C5E4B8-B96A-4268-849B-2D966C71DA2B}" presName="dstNode" presStyleLbl="node1" presStyleIdx="0" presStyleCnt="3"/>
      <dgm:spPr/>
    </dgm:pt>
    <dgm:pt modelId="{B74FA364-5495-4B59-9011-DFB18E92B4C1}" type="pres">
      <dgm:prSet presAssocID="{DFAA7755-BBD2-4EDB-A1C7-7AFA65DFAF84}" presName="text_1" presStyleLbl="node1" presStyleIdx="0" presStyleCnt="3" custScaleX="100824" custScaleY="129388">
        <dgm:presLayoutVars>
          <dgm:bulletEnabled val="1"/>
        </dgm:presLayoutVars>
      </dgm:prSet>
      <dgm:spPr/>
    </dgm:pt>
    <dgm:pt modelId="{D438BD3D-A22F-4FAB-815B-390BEDE22130}" type="pres">
      <dgm:prSet presAssocID="{DFAA7755-BBD2-4EDB-A1C7-7AFA65DFAF84}" presName="accent_1" presStyleCnt="0"/>
      <dgm:spPr/>
    </dgm:pt>
    <dgm:pt modelId="{A71DB63B-081F-4EC9-BFF3-65F87CEF7101}" type="pres">
      <dgm:prSet presAssocID="{DFAA7755-BBD2-4EDB-A1C7-7AFA65DFAF84}" presName="accentRepeatNode" presStyleLbl="solidFgAcc1" presStyleIdx="0" presStyleCnt="3"/>
      <dgm:spPr/>
    </dgm:pt>
    <dgm:pt modelId="{797BC354-A4EA-45AB-8DD3-8D8609E005D6}" type="pres">
      <dgm:prSet presAssocID="{D91C92A9-B4E7-4A54-8395-36DB9122D165}" presName="text_2" presStyleLbl="node1" presStyleIdx="1" presStyleCnt="3" custScaleX="100824" custScaleY="129388">
        <dgm:presLayoutVars>
          <dgm:bulletEnabled val="1"/>
        </dgm:presLayoutVars>
      </dgm:prSet>
      <dgm:spPr/>
    </dgm:pt>
    <dgm:pt modelId="{458CDC57-A2E3-4781-80D6-291ABCF0F7E7}" type="pres">
      <dgm:prSet presAssocID="{D91C92A9-B4E7-4A54-8395-36DB9122D165}" presName="accent_2" presStyleCnt="0"/>
      <dgm:spPr/>
    </dgm:pt>
    <dgm:pt modelId="{D03ECF14-8772-4EA3-BFA9-EED864C01C36}" type="pres">
      <dgm:prSet presAssocID="{D91C92A9-B4E7-4A54-8395-36DB9122D165}" presName="accentRepeatNode" presStyleLbl="solidFgAcc1" presStyleIdx="1" presStyleCnt="3"/>
      <dgm:spPr/>
    </dgm:pt>
    <dgm:pt modelId="{81F9EB1B-5028-46D8-B4A5-FCF399115BA1}" type="pres">
      <dgm:prSet presAssocID="{B650D633-C298-417B-95B2-A88999038A35}" presName="text_3" presStyleLbl="node1" presStyleIdx="2" presStyleCnt="3" custScaleX="100824" custScaleY="129388">
        <dgm:presLayoutVars>
          <dgm:bulletEnabled val="1"/>
        </dgm:presLayoutVars>
      </dgm:prSet>
      <dgm:spPr/>
    </dgm:pt>
    <dgm:pt modelId="{CC4AC625-CFB3-4D8B-904A-68DDF2162BA3}" type="pres">
      <dgm:prSet presAssocID="{B650D633-C298-417B-95B2-A88999038A35}" presName="accent_3" presStyleCnt="0"/>
      <dgm:spPr/>
    </dgm:pt>
    <dgm:pt modelId="{D67481B4-CC53-49D2-86D6-D89B5519EC5C}" type="pres">
      <dgm:prSet presAssocID="{B650D633-C298-417B-95B2-A88999038A35}" presName="accentRepeatNode" presStyleLbl="solidFgAcc1" presStyleIdx="2" presStyleCnt="3"/>
      <dgm:spPr/>
    </dgm:pt>
  </dgm:ptLst>
  <dgm:cxnLst>
    <dgm:cxn modelId="{C9A1640B-4C96-4254-97C9-8490E0F55822}" type="presOf" srcId="{D91C92A9-B4E7-4A54-8395-36DB9122D165}" destId="{797BC354-A4EA-45AB-8DD3-8D8609E005D6}" srcOrd="0" destOrd="0" presId="urn:microsoft.com/office/officeart/2008/layout/VerticalCurvedList"/>
    <dgm:cxn modelId="{5490570C-2B42-4A90-87A3-1FA606A1B6F3}" srcId="{14C5E4B8-B96A-4268-849B-2D966C71DA2B}" destId="{B650D633-C298-417B-95B2-A88999038A35}" srcOrd="2" destOrd="0" parTransId="{0B8ABB03-0C35-4C75-A6A5-1B976EE2FAEB}" sibTransId="{140DEE5C-3BCA-4FE4-818E-82204174D9AE}"/>
    <dgm:cxn modelId="{AF49485F-379C-475B-B007-0B3557D5CBD5}" type="presOf" srcId="{14C5E4B8-B96A-4268-849B-2D966C71DA2B}" destId="{34454282-864C-4DC6-BC82-F14903327915}" srcOrd="0" destOrd="0" presId="urn:microsoft.com/office/officeart/2008/layout/VerticalCurvedList"/>
    <dgm:cxn modelId="{765B0E47-B2F7-4F1E-8568-9E5315208B7D}" type="presOf" srcId="{DFAA7755-BBD2-4EDB-A1C7-7AFA65DFAF84}" destId="{B74FA364-5495-4B59-9011-DFB18E92B4C1}" srcOrd="0" destOrd="0" presId="urn:microsoft.com/office/officeart/2008/layout/VerticalCurvedList"/>
    <dgm:cxn modelId="{B861CF59-FA2B-4D95-B012-83191D357ECB}" type="presOf" srcId="{B650D633-C298-417B-95B2-A88999038A35}" destId="{81F9EB1B-5028-46D8-B4A5-FCF399115BA1}" srcOrd="0" destOrd="0" presId="urn:microsoft.com/office/officeart/2008/layout/VerticalCurvedList"/>
    <dgm:cxn modelId="{7208A25A-4C69-429B-A365-0600C1EFACB1}" srcId="{14C5E4B8-B96A-4268-849B-2D966C71DA2B}" destId="{DFAA7755-BBD2-4EDB-A1C7-7AFA65DFAF84}" srcOrd="0" destOrd="0" parTransId="{239FCD3F-08C4-4AA9-906C-D1FDE21BC167}" sibTransId="{E6753E0F-DD94-4D4C-9FE9-BFC3BC97DDBD}"/>
    <dgm:cxn modelId="{8F9C47C6-3EB4-42A4-8140-51AA483EE71F}" srcId="{14C5E4B8-B96A-4268-849B-2D966C71DA2B}" destId="{D91C92A9-B4E7-4A54-8395-36DB9122D165}" srcOrd="1" destOrd="0" parTransId="{AE974EEC-9080-43E5-B9AD-CE77B1740B77}" sibTransId="{D25D1775-2B18-43B2-A941-CC28EAACEE65}"/>
    <dgm:cxn modelId="{68447BFC-C740-4D8F-8F9C-ACC4549E2ED0}" type="presOf" srcId="{E6753E0F-DD94-4D4C-9FE9-BFC3BC97DDBD}" destId="{B388FE95-D8CB-4F22-BAFC-0CE4C415C8D4}" srcOrd="0" destOrd="0" presId="urn:microsoft.com/office/officeart/2008/layout/VerticalCurvedList"/>
    <dgm:cxn modelId="{2A0C0A47-6F5B-45D3-93D5-FEAFED82BEF1}" type="presParOf" srcId="{34454282-864C-4DC6-BC82-F14903327915}" destId="{C6715089-9468-478E-999B-02F9D48401C7}" srcOrd="0" destOrd="0" presId="urn:microsoft.com/office/officeart/2008/layout/VerticalCurvedList"/>
    <dgm:cxn modelId="{86AD5472-0407-4AF4-AD30-153CE48A0619}" type="presParOf" srcId="{C6715089-9468-478E-999B-02F9D48401C7}" destId="{7E56FB10-1327-42B1-BF59-FC591E2C3C77}" srcOrd="0" destOrd="0" presId="urn:microsoft.com/office/officeart/2008/layout/VerticalCurvedList"/>
    <dgm:cxn modelId="{E9AA7570-4BF1-4468-B509-024496D96C74}" type="presParOf" srcId="{7E56FB10-1327-42B1-BF59-FC591E2C3C77}" destId="{22086354-B735-415C-BFB1-5745B7AD3210}" srcOrd="0" destOrd="0" presId="urn:microsoft.com/office/officeart/2008/layout/VerticalCurvedList"/>
    <dgm:cxn modelId="{56294745-52D6-457B-AAF4-4322DD8BD775}" type="presParOf" srcId="{7E56FB10-1327-42B1-BF59-FC591E2C3C77}" destId="{B388FE95-D8CB-4F22-BAFC-0CE4C415C8D4}" srcOrd="1" destOrd="0" presId="urn:microsoft.com/office/officeart/2008/layout/VerticalCurvedList"/>
    <dgm:cxn modelId="{18C82977-E536-4B39-8F5D-B8CC9B98BF4A}" type="presParOf" srcId="{7E56FB10-1327-42B1-BF59-FC591E2C3C77}" destId="{C094CE84-C852-439E-AAC5-43B019BB3803}" srcOrd="2" destOrd="0" presId="urn:microsoft.com/office/officeart/2008/layout/VerticalCurvedList"/>
    <dgm:cxn modelId="{F866513D-CDAC-437F-97CC-319F38FF4FB2}" type="presParOf" srcId="{7E56FB10-1327-42B1-BF59-FC591E2C3C77}" destId="{F9F2EEEC-D368-4ED1-8F8C-09B94805D8A8}" srcOrd="3" destOrd="0" presId="urn:microsoft.com/office/officeart/2008/layout/VerticalCurvedList"/>
    <dgm:cxn modelId="{3BDE8B2E-CE98-4C8F-9253-D0C080FA463F}" type="presParOf" srcId="{C6715089-9468-478E-999B-02F9D48401C7}" destId="{B74FA364-5495-4B59-9011-DFB18E92B4C1}" srcOrd="1" destOrd="0" presId="urn:microsoft.com/office/officeart/2008/layout/VerticalCurvedList"/>
    <dgm:cxn modelId="{8B66D45B-AFCD-40B1-94FF-2F3F650C57ED}" type="presParOf" srcId="{C6715089-9468-478E-999B-02F9D48401C7}" destId="{D438BD3D-A22F-4FAB-815B-390BEDE22130}" srcOrd="2" destOrd="0" presId="urn:microsoft.com/office/officeart/2008/layout/VerticalCurvedList"/>
    <dgm:cxn modelId="{FE1B5BA8-1C19-409C-936B-4252E135AE4C}" type="presParOf" srcId="{D438BD3D-A22F-4FAB-815B-390BEDE22130}" destId="{A71DB63B-081F-4EC9-BFF3-65F87CEF7101}" srcOrd="0" destOrd="0" presId="urn:microsoft.com/office/officeart/2008/layout/VerticalCurvedList"/>
    <dgm:cxn modelId="{E97717B7-D39C-450D-B599-CEAE611B71C1}" type="presParOf" srcId="{C6715089-9468-478E-999B-02F9D48401C7}" destId="{797BC354-A4EA-45AB-8DD3-8D8609E005D6}" srcOrd="3" destOrd="0" presId="urn:microsoft.com/office/officeart/2008/layout/VerticalCurvedList"/>
    <dgm:cxn modelId="{2E3E48EA-364F-4686-BDD9-C5A3F13DB5FB}" type="presParOf" srcId="{C6715089-9468-478E-999B-02F9D48401C7}" destId="{458CDC57-A2E3-4781-80D6-291ABCF0F7E7}" srcOrd="4" destOrd="0" presId="urn:microsoft.com/office/officeart/2008/layout/VerticalCurvedList"/>
    <dgm:cxn modelId="{C35388ED-7446-45F5-97C5-25F346562F0D}" type="presParOf" srcId="{458CDC57-A2E3-4781-80D6-291ABCF0F7E7}" destId="{D03ECF14-8772-4EA3-BFA9-EED864C01C36}" srcOrd="0" destOrd="0" presId="urn:microsoft.com/office/officeart/2008/layout/VerticalCurvedList"/>
    <dgm:cxn modelId="{6A3F7A4C-6638-40BF-8B2A-ADA0F006C4F5}" type="presParOf" srcId="{C6715089-9468-478E-999B-02F9D48401C7}" destId="{81F9EB1B-5028-46D8-B4A5-FCF399115BA1}" srcOrd="5" destOrd="0" presId="urn:microsoft.com/office/officeart/2008/layout/VerticalCurvedList"/>
    <dgm:cxn modelId="{193EBDD3-535D-4B36-9DC8-985D0B5D5025}" type="presParOf" srcId="{C6715089-9468-478E-999B-02F9D48401C7}" destId="{CC4AC625-CFB3-4D8B-904A-68DDF2162BA3}" srcOrd="6" destOrd="0" presId="urn:microsoft.com/office/officeart/2008/layout/VerticalCurvedList"/>
    <dgm:cxn modelId="{27D46205-9A46-4845-99EF-7F8B897330B8}" type="presParOf" srcId="{CC4AC625-CFB3-4D8B-904A-68DDF2162BA3}" destId="{D67481B4-CC53-49D2-86D6-D89B5519EC5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C5E4B8-B96A-4268-849B-2D966C71DA2B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DFAA7755-BBD2-4EDB-A1C7-7AFA65DFAF84}">
      <dgm:prSet phldrT="[Text]" custT="1"/>
      <dgm:spPr/>
      <dgm:t>
        <a:bodyPr/>
        <a:lstStyle/>
        <a:p>
          <a:pPr>
            <a:lnSpc>
              <a:spcPct val="100000"/>
            </a:lnSpc>
            <a:buFont typeface="+mj-lt"/>
            <a:buAutoNum type="arabicPeriod"/>
          </a:pPr>
          <a:r>
            <a:rPr lang="en-IN" sz="1800" b="1" dirty="0"/>
            <a:t>    Dual Dashboards</a:t>
          </a:r>
          <a:endParaRPr lang="en-IN" sz="1800" dirty="0"/>
        </a:p>
        <a:p>
          <a:pPr>
            <a:lnSpc>
              <a:spcPct val="100000"/>
            </a:lnSpc>
            <a:buFont typeface="+mj-lt"/>
            <a:buAutoNum type="arabicPeriod"/>
          </a:pPr>
          <a:r>
            <a:rPr lang="en-IN" sz="1800" b="1" dirty="0"/>
            <a:t>   Doctor View:</a:t>
          </a:r>
          <a:r>
            <a:rPr lang="en-IN" sz="1800" dirty="0"/>
            <a:t> Clinical depth with trial links &amp; comparisons. </a:t>
          </a:r>
          <a:r>
            <a:rPr lang="en-IN" sz="1800" b="1" dirty="0"/>
            <a:t>Patient View:</a:t>
          </a:r>
          <a:r>
            <a:rPr lang="en-IN" sz="1800" dirty="0"/>
            <a:t> Simple, visual, easy-to-understand explanations.</a:t>
          </a:r>
        </a:p>
      </dgm:t>
    </dgm:pt>
    <dgm:pt modelId="{239FCD3F-08C4-4AA9-906C-D1FDE21BC167}" type="parTrans" cxnId="{7208A25A-4C69-429B-A365-0600C1EFACB1}">
      <dgm:prSet/>
      <dgm:spPr/>
      <dgm:t>
        <a:bodyPr/>
        <a:lstStyle/>
        <a:p>
          <a:endParaRPr lang="en-IN" sz="1800"/>
        </a:p>
      </dgm:t>
    </dgm:pt>
    <dgm:pt modelId="{E6753E0F-DD94-4D4C-9FE9-BFC3BC97DDBD}" type="sibTrans" cxnId="{7208A25A-4C69-429B-A365-0600C1EFACB1}">
      <dgm:prSet/>
      <dgm:spPr/>
      <dgm:t>
        <a:bodyPr/>
        <a:lstStyle/>
        <a:p>
          <a:endParaRPr lang="en-IN" sz="1800"/>
        </a:p>
      </dgm:t>
    </dgm:pt>
    <dgm:pt modelId="{D91C92A9-B4E7-4A54-8395-36DB9122D165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IN" sz="1800" b="1" dirty="0"/>
            <a:t>Global Knowledge Integration</a:t>
          </a:r>
          <a:endParaRPr lang="en-IN" sz="1800" dirty="0"/>
        </a:p>
        <a:p>
          <a:pPr>
            <a:buFont typeface="+mj-lt"/>
            <a:buAutoNum type="arabicPeriod"/>
          </a:pPr>
          <a:r>
            <a:rPr lang="en-IN" sz="1800" dirty="0"/>
            <a:t>Continuously updates with </a:t>
          </a:r>
          <a:r>
            <a:rPr lang="en-IN" sz="1800" b="1" dirty="0"/>
            <a:t>latest research, clinical trials, drug approvals</a:t>
          </a:r>
          <a:r>
            <a:rPr lang="en-IN" sz="1800" dirty="0"/>
            <a:t>.</a:t>
          </a:r>
        </a:p>
      </dgm:t>
    </dgm:pt>
    <dgm:pt modelId="{AE974EEC-9080-43E5-B9AD-CE77B1740B77}" type="parTrans" cxnId="{8F9C47C6-3EB4-42A4-8140-51AA483EE71F}">
      <dgm:prSet/>
      <dgm:spPr/>
      <dgm:t>
        <a:bodyPr/>
        <a:lstStyle/>
        <a:p>
          <a:endParaRPr lang="en-IN" sz="1800"/>
        </a:p>
      </dgm:t>
    </dgm:pt>
    <dgm:pt modelId="{D25D1775-2B18-43B2-A941-CC28EAACEE65}" type="sibTrans" cxnId="{8F9C47C6-3EB4-42A4-8140-51AA483EE71F}">
      <dgm:prSet/>
      <dgm:spPr/>
      <dgm:t>
        <a:bodyPr/>
        <a:lstStyle/>
        <a:p>
          <a:endParaRPr lang="en-IN" sz="1800"/>
        </a:p>
      </dgm:t>
    </dgm:pt>
    <dgm:pt modelId="{B650D633-C298-417B-95B2-A88999038A35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IN" sz="1800" b="1" dirty="0"/>
            <a:t>        Seamless Hospital Integration</a:t>
          </a:r>
          <a:endParaRPr lang="en-IN" sz="1800" dirty="0"/>
        </a:p>
        <a:p>
          <a:pPr>
            <a:buFont typeface="+mj-lt"/>
            <a:buAutoNum type="arabicPeriod"/>
          </a:pPr>
          <a:r>
            <a:rPr lang="en-IN" sz="1800" dirty="0"/>
            <a:t>      Connects with EHRs via </a:t>
          </a:r>
          <a:r>
            <a:rPr lang="en-IN" sz="1800" b="1" dirty="0"/>
            <a:t>FHIR/HL7</a:t>
          </a:r>
          <a:r>
            <a:rPr lang="en-IN" sz="1800" dirty="0"/>
            <a:t> standards for real-time data flow..</a:t>
          </a:r>
        </a:p>
      </dgm:t>
    </dgm:pt>
    <dgm:pt modelId="{0B8ABB03-0C35-4C75-A6A5-1B976EE2FAEB}" type="parTrans" cxnId="{5490570C-2B42-4A90-87A3-1FA606A1B6F3}">
      <dgm:prSet/>
      <dgm:spPr/>
      <dgm:t>
        <a:bodyPr/>
        <a:lstStyle/>
        <a:p>
          <a:endParaRPr lang="en-IN" sz="1800"/>
        </a:p>
      </dgm:t>
    </dgm:pt>
    <dgm:pt modelId="{140DEE5C-3BCA-4FE4-818E-82204174D9AE}" type="sibTrans" cxnId="{5490570C-2B42-4A90-87A3-1FA606A1B6F3}">
      <dgm:prSet/>
      <dgm:spPr/>
      <dgm:t>
        <a:bodyPr/>
        <a:lstStyle/>
        <a:p>
          <a:endParaRPr lang="en-IN" sz="1800"/>
        </a:p>
      </dgm:t>
    </dgm:pt>
    <dgm:pt modelId="{34454282-864C-4DC6-BC82-F14903327915}" type="pres">
      <dgm:prSet presAssocID="{14C5E4B8-B96A-4268-849B-2D966C71DA2B}" presName="Name0" presStyleCnt="0">
        <dgm:presLayoutVars>
          <dgm:chMax val="7"/>
          <dgm:chPref val="7"/>
          <dgm:dir/>
        </dgm:presLayoutVars>
      </dgm:prSet>
      <dgm:spPr/>
    </dgm:pt>
    <dgm:pt modelId="{C6715089-9468-478E-999B-02F9D48401C7}" type="pres">
      <dgm:prSet presAssocID="{14C5E4B8-B96A-4268-849B-2D966C71DA2B}" presName="Name1" presStyleCnt="0"/>
      <dgm:spPr/>
    </dgm:pt>
    <dgm:pt modelId="{7E56FB10-1327-42B1-BF59-FC591E2C3C77}" type="pres">
      <dgm:prSet presAssocID="{14C5E4B8-B96A-4268-849B-2D966C71DA2B}" presName="cycle" presStyleCnt="0"/>
      <dgm:spPr/>
    </dgm:pt>
    <dgm:pt modelId="{22086354-B735-415C-BFB1-5745B7AD3210}" type="pres">
      <dgm:prSet presAssocID="{14C5E4B8-B96A-4268-849B-2D966C71DA2B}" presName="srcNode" presStyleLbl="node1" presStyleIdx="0" presStyleCnt="3"/>
      <dgm:spPr/>
    </dgm:pt>
    <dgm:pt modelId="{B388FE95-D8CB-4F22-BAFC-0CE4C415C8D4}" type="pres">
      <dgm:prSet presAssocID="{14C5E4B8-B96A-4268-849B-2D966C71DA2B}" presName="conn" presStyleLbl="parChTrans1D2" presStyleIdx="0" presStyleCnt="1"/>
      <dgm:spPr/>
    </dgm:pt>
    <dgm:pt modelId="{C094CE84-C852-439E-AAC5-43B019BB3803}" type="pres">
      <dgm:prSet presAssocID="{14C5E4B8-B96A-4268-849B-2D966C71DA2B}" presName="extraNode" presStyleLbl="node1" presStyleIdx="0" presStyleCnt="3"/>
      <dgm:spPr/>
    </dgm:pt>
    <dgm:pt modelId="{F9F2EEEC-D368-4ED1-8F8C-09B94805D8A8}" type="pres">
      <dgm:prSet presAssocID="{14C5E4B8-B96A-4268-849B-2D966C71DA2B}" presName="dstNode" presStyleLbl="node1" presStyleIdx="0" presStyleCnt="3"/>
      <dgm:spPr/>
    </dgm:pt>
    <dgm:pt modelId="{B74FA364-5495-4B59-9011-DFB18E92B4C1}" type="pres">
      <dgm:prSet presAssocID="{DFAA7755-BBD2-4EDB-A1C7-7AFA65DFAF84}" presName="text_1" presStyleLbl="node1" presStyleIdx="0" presStyleCnt="3" custScaleX="103114" custScaleY="126827" custLinFactNeighborX="1184" custLinFactNeighborY="1063">
        <dgm:presLayoutVars>
          <dgm:bulletEnabled val="1"/>
        </dgm:presLayoutVars>
      </dgm:prSet>
      <dgm:spPr/>
    </dgm:pt>
    <dgm:pt modelId="{D438BD3D-A22F-4FAB-815B-390BEDE22130}" type="pres">
      <dgm:prSet presAssocID="{DFAA7755-BBD2-4EDB-A1C7-7AFA65DFAF84}" presName="accent_1" presStyleCnt="0"/>
      <dgm:spPr/>
    </dgm:pt>
    <dgm:pt modelId="{A71DB63B-081F-4EC9-BFF3-65F87CEF7101}" type="pres">
      <dgm:prSet presAssocID="{DFAA7755-BBD2-4EDB-A1C7-7AFA65DFAF84}" presName="accentRepeatNode" presStyleLbl="solidFgAcc1" presStyleIdx="0" presStyleCnt="3" custLinFactNeighborX="-10171" custLinFactNeighborY="1220"/>
      <dgm:spPr/>
    </dgm:pt>
    <dgm:pt modelId="{797BC354-A4EA-45AB-8DD3-8D8609E005D6}" type="pres">
      <dgm:prSet presAssocID="{D91C92A9-B4E7-4A54-8395-36DB9122D165}" presName="text_2" presStyleLbl="node1" presStyleIdx="1" presStyleCnt="3" custScaleX="103114" custScaleY="126827" custLinFactNeighborX="1213" custLinFactNeighborY="1063">
        <dgm:presLayoutVars>
          <dgm:bulletEnabled val="1"/>
        </dgm:presLayoutVars>
      </dgm:prSet>
      <dgm:spPr/>
    </dgm:pt>
    <dgm:pt modelId="{458CDC57-A2E3-4781-80D6-291ABCF0F7E7}" type="pres">
      <dgm:prSet presAssocID="{D91C92A9-B4E7-4A54-8395-36DB9122D165}" presName="accent_2" presStyleCnt="0"/>
      <dgm:spPr/>
    </dgm:pt>
    <dgm:pt modelId="{D03ECF14-8772-4EA3-BFA9-EED864C01C36}" type="pres">
      <dgm:prSet presAssocID="{D91C92A9-B4E7-4A54-8395-36DB9122D165}" presName="accentRepeatNode" presStyleLbl="solidFgAcc1" presStyleIdx="1" presStyleCnt="3" custLinFactNeighborX="-30489" custLinFactNeighborY="1220"/>
      <dgm:spPr/>
    </dgm:pt>
    <dgm:pt modelId="{81F9EB1B-5028-46D8-B4A5-FCF399115BA1}" type="pres">
      <dgm:prSet presAssocID="{B650D633-C298-417B-95B2-A88999038A35}" presName="text_3" presStyleLbl="node1" presStyleIdx="2" presStyleCnt="3" custScaleX="103114" custScaleY="126827" custLinFactNeighborX="1184" custLinFactNeighborY="1063">
        <dgm:presLayoutVars>
          <dgm:bulletEnabled val="1"/>
        </dgm:presLayoutVars>
      </dgm:prSet>
      <dgm:spPr/>
    </dgm:pt>
    <dgm:pt modelId="{CC4AC625-CFB3-4D8B-904A-68DDF2162BA3}" type="pres">
      <dgm:prSet presAssocID="{B650D633-C298-417B-95B2-A88999038A35}" presName="accent_3" presStyleCnt="0"/>
      <dgm:spPr/>
    </dgm:pt>
    <dgm:pt modelId="{D67481B4-CC53-49D2-86D6-D89B5519EC5C}" type="pres">
      <dgm:prSet presAssocID="{B650D633-C298-417B-95B2-A88999038A35}" presName="accentRepeatNode" presStyleLbl="solidFgAcc1" presStyleIdx="2" presStyleCnt="3" custLinFactNeighborX="-30489" custLinFactNeighborY="1220"/>
      <dgm:spPr/>
    </dgm:pt>
  </dgm:ptLst>
  <dgm:cxnLst>
    <dgm:cxn modelId="{C9A1640B-4C96-4254-97C9-8490E0F55822}" type="presOf" srcId="{D91C92A9-B4E7-4A54-8395-36DB9122D165}" destId="{797BC354-A4EA-45AB-8DD3-8D8609E005D6}" srcOrd="0" destOrd="0" presId="urn:microsoft.com/office/officeart/2008/layout/VerticalCurvedList"/>
    <dgm:cxn modelId="{5490570C-2B42-4A90-87A3-1FA606A1B6F3}" srcId="{14C5E4B8-B96A-4268-849B-2D966C71DA2B}" destId="{B650D633-C298-417B-95B2-A88999038A35}" srcOrd="2" destOrd="0" parTransId="{0B8ABB03-0C35-4C75-A6A5-1B976EE2FAEB}" sibTransId="{140DEE5C-3BCA-4FE4-818E-82204174D9AE}"/>
    <dgm:cxn modelId="{AF49485F-379C-475B-B007-0B3557D5CBD5}" type="presOf" srcId="{14C5E4B8-B96A-4268-849B-2D966C71DA2B}" destId="{34454282-864C-4DC6-BC82-F14903327915}" srcOrd="0" destOrd="0" presId="urn:microsoft.com/office/officeart/2008/layout/VerticalCurvedList"/>
    <dgm:cxn modelId="{765B0E47-B2F7-4F1E-8568-9E5315208B7D}" type="presOf" srcId="{DFAA7755-BBD2-4EDB-A1C7-7AFA65DFAF84}" destId="{B74FA364-5495-4B59-9011-DFB18E92B4C1}" srcOrd="0" destOrd="0" presId="urn:microsoft.com/office/officeart/2008/layout/VerticalCurvedList"/>
    <dgm:cxn modelId="{B861CF59-FA2B-4D95-B012-83191D357ECB}" type="presOf" srcId="{B650D633-C298-417B-95B2-A88999038A35}" destId="{81F9EB1B-5028-46D8-B4A5-FCF399115BA1}" srcOrd="0" destOrd="0" presId="urn:microsoft.com/office/officeart/2008/layout/VerticalCurvedList"/>
    <dgm:cxn modelId="{7208A25A-4C69-429B-A365-0600C1EFACB1}" srcId="{14C5E4B8-B96A-4268-849B-2D966C71DA2B}" destId="{DFAA7755-BBD2-4EDB-A1C7-7AFA65DFAF84}" srcOrd="0" destOrd="0" parTransId="{239FCD3F-08C4-4AA9-906C-D1FDE21BC167}" sibTransId="{E6753E0F-DD94-4D4C-9FE9-BFC3BC97DDBD}"/>
    <dgm:cxn modelId="{8F9C47C6-3EB4-42A4-8140-51AA483EE71F}" srcId="{14C5E4B8-B96A-4268-849B-2D966C71DA2B}" destId="{D91C92A9-B4E7-4A54-8395-36DB9122D165}" srcOrd="1" destOrd="0" parTransId="{AE974EEC-9080-43E5-B9AD-CE77B1740B77}" sibTransId="{D25D1775-2B18-43B2-A941-CC28EAACEE65}"/>
    <dgm:cxn modelId="{68447BFC-C740-4D8F-8F9C-ACC4549E2ED0}" type="presOf" srcId="{E6753E0F-DD94-4D4C-9FE9-BFC3BC97DDBD}" destId="{B388FE95-D8CB-4F22-BAFC-0CE4C415C8D4}" srcOrd="0" destOrd="0" presId="urn:microsoft.com/office/officeart/2008/layout/VerticalCurvedList"/>
    <dgm:cxn modelId="{2A0C0A47-6F5B-45D3-93D5-FEAFED82BEF1}" type="presParOf" srcId="{34454282-864C-4DC6-BC82-F14903327915}" destId="{C6715089-9468-478E-999B-02F9D48401C7}" srcOrd="0" destOrd="0" presId="urn:microsoft.com/office/officeart/2008/layout/VerticalCurvedList"/>
    <dgm:cxn modelId="{86AD5472-0407-4AF4-AD30-153CE48A0619}" type="presParOf" srcId="{C6715089-9468-478E-999B-02F9D48401C7}" destId="{7E56FB10-1327-42B1-BF59-FC591E2C3C77}" srcOrd="0" destOrd="0" presId="urn:microsoft.com/office/officeart/2008/layout/VerticalCurvedList"/>
    <dgm:cxn modelId="{E9AA7570-4BF1-4468-B509-024496D96C74}" type="presParOf" srcId="{7E56FB10-1327-42B1-BF59-FC591E2C3C77}" destId="{22086354-B735-415C-BFB1-5745B7AD3210}" srcOrd="0" destOrd="0" presId="urn:microsoft.com/office/officeart/2008/layout/VerticalCurvedList"/>
    <dgm:cxn modelId="{56294745-52D6-457B-AAF4-4322DD8BD775}" type="presParOf" srcId="{7E56FB10-1327-42B1-BF59-FC591E2C3C77}" destId="{B388FE95-D8CB-4F22-BAFC-0CE4C415C8D4}" srcOrd="1" destOrd="0" presId="urn:microsoft.com/office/officeart/2008/layout/VerticalCurvedList"/>
    <dgm:cxn modelId="{18C82977-E536-4B39-8F5D-B8CC9B98BF4A}" type="presParOf" srcId="{7E56FB10-1327-42B1-BF59-FC591E2C3C77}" destId="{C094CE84-C852-439E-AAC5-43B019BB3803}" srcOrd="2" destOrd="0" presId="urn:microsoft.com/office/officeart/2008/layout/VerticalCurvedList"/>
    <dgm:cxn modelId="{F866513D-CDAC-437F-97CC-319F38FF4FB2}" type="presParOf" srcId="{7E56FB10-1327-42B1-BF59-FC591E2C3C77}" destId="{F9F2EEEC-D368-4ED1-8F8C-09B94805D8A8}" srcOrd="3" destOrd="0" presId="urn:microsoft.com/office/officeart/2008/layout/VerticalCurvedList"/>
    <dgm:cxn modelId="{3BDE8B2E-CE98-4C8F-9253-D0C080FA463F}" type="presParOf" srcId="{C6715089-9468-478E-999B-02F9D48401C7}" destId="{B74FA364-5495-4B59-9011-DFB18E92B4C1}" srcOrd="1" destOrd="0" presId="urn:microsoft.com/office/officeart/2008/layout/VerticalCurvedList"/>
    <dgm:cxn modelId="{8B66D45B-AFCD-40B1-94FF-2F3F650C57ED}" type="presParOf" srcId="{C6715089-9468-478E-999B-02F9D48401C7}" destId="{D438BD3D-A22F-4FAB-815B-390BEDE22130}" srcOrd="2" destOrd="0" presId="urn:microsoft.com/office/officeart/2008/layout/VerticalCurvedList"/>
    <dgm:cxn modelId="{FE1B5BA8-1C19-409C-936B-4252E135AE4C}" type="presParOf" srcId="{D438BD3D-A22F-4FAB-815B-390BEDE22130}" destId="{A71DB63B-081F-4EC9-BFF3-65F87CEF7101}" srcOrd="0" destOrd="0" presId="urn:microsoft.com/office/officeart/2008/layout/VerticalCurvedList"/>
    <dgm:cxn modelId="{E97717B7-D39C-450D-B599-CEAE611B71C1}" type="presParOf" srcId="{C6715089-9468-478E-999B-02F9D48401C7}" destId="{797BC354-A4EA-45AB-8DD3-8D8609E005D6}" srcOrd="3" destOrd="0" presId="urn:microsoft.com/office/officeart/2008/layout/VerticalCurvedList"/>
    <dgm:cxn modelId="{2E3E48EA-364F-4686-BDD9-C5A3F13DB5FB}" type="presParOf" srcId="{C6715089-9468-478E-999B-02F9D48401C7}" destId="{458CDC57-A2E3-4781-80D6-291ABCF0F7E7}" srcOrd="4" destOrd="0" presId="urn:microsoft.com/office/officeart/2008/layout/VerticalCurvedList"/>
    <dgm:cxn modelId="{C35388ED-7446-45F5-97C5-25F346562F0D}" type="presParOf" srcId="{458CDC57-A2E3-4781-80D6-291ABCF0F7E7}" destId="{D03ECF14-8772-4EA3-BFA9-EED864C01C36}" srcOrd="0" destOrd="0" presId="urn:microsoft.com/office/officeart/2008/layout/VerticalCurvedList"/>
    <dgm:cxn modelId="{6A3F7A4C-6638-40BF-8B2A-ADA0F006C4F5}" type="presParOf" srcId="{C6715089-9468-478E-999B-02F9D48401C7}" destId="{81F9EB1B-5028-46D8-B4A5-FCF399115BA1}" srcOrd="5" destOrd="0" presId="urn:microsoft.com/office/officeart/2008/layout/VerticalCurvedList"/>
    <dgm:cxn modelId="{193EBDD3-535D-4B36-9DC8-985D0B5D5025}" type="presParOf" srcId="{C6715089-9468-478E-999B-02F9D48401C7}" destId="{CC4AC625-CFB3-4D8B-904A-68DDF2162BA3}" srcOrd="6" destOrd="0" presId="urn:microsoft.com/office/officeart/2008/layout/VerticalCurvedList"/>
    <dgm:cxn modelId="{27D46205-9A46-4845-99EF-7F8B897330B8}" type="presParOf" srcId="{CC4AC625-CFB3-4D8B-904A-68DDF2162BA3}" destId="{D67481B4-CC53-49D2-86D6-D89B5519EC5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8FE95-D8CB-4F22-BAFC-0CE4C415C8D4}">
      <dsp:nvSpPr>
        <dsp:cNvPr id="0" name=""/>
        <dsp:cNvSpPr/>
      </dsp:nvSpPr>
      <dsp:spPr>
        <a:xfrm>
          <a:off x="-3970223" y="-606018"/>
          <a:ext cx="4704003" cy="4704003"/>
        </a:xfrm>
        <a:prstGeom prst="blockArc">
          <a:avLst>
            <a:gd name="adj1" fmla="val 18900000"/>
            <a:gd name="adj2" fmla="val 2700000"/>
            <a:gd name="adj3" fmla="val 459"/>
          </a:avLst>
        </a:pr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4FA364-5495-4B59-9011-DFB18E92B4C1}">
      <dsp:nvSpPr>
        <dsp:cNvPr id="0" name=""/>
        <dsp:cNvSpPr/>
      </dsp:nvSpPr>
      <dsp:spPr>
        <a:xfrm>
          <a:off x="417494" y="246574"/>
          <a:ext cx="11294230" cy="903637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5435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Multi-Modal Cancer Intelligence</a:t>
          </a:r>
          <a:endParaRPr lang="en-IN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kern="1200" dirty="0"/>
            <a:t>Combines imaging, genomics, pathology &amp; patient history into one AI model.</a:t>
          </a:r>
        </a:p>
      </dsp:txBody>
      <dsp:txXfrm>
        <a:off x="417494" y="246574"/>
        <a:ext cx="11294230" cy="903637"/>
      </dsp:txXfrm>
    </dsp:sp>
    <dsp:sp modelId="{A71DB63B-081F-4EC9-BFF3-65F87CEF7101}">
      <dsp:nvSpPr>
        <dsp:cNvPr id="0" name=""/>
        <dsp:cNvSpPr/>
      </dsp:nvSpPr>
      <dsp:spPr>
        <a:xfrm>
          <a:off x="27150" y="261897"/>
          <a:ext cx="872991" cy="87299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97BC354-A4EA-45AB-8DD3-8D8609E005D6}">
      <dsp:nvSpPr>
        <dsp:cNvPr id="0" name=""/>
        <dsp:cNvSpPr/>
      </dsp:nvSpPr>
      <dsp:spPr>
        <a:xfrm>
          <a:off x="672406" y="1294164"/>
          <a:ext cx="11038272" cy="903637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5435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Personalized Treatment Pathways</a:t>
          </a:r>
          <a:endParaRPr lang="en-IN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kern="1200" dirty="0"/>
            <a:t>Tailors therapy recommendations to each patient’s unique genetic + clinical profile.</a:t>
          </a:r>
        </a:p>
      </dsp:txBody>
      <dsp:txXfrm>
        <a:off x="672406" y="1294164"/>
        <a:ext cx="11038272" cy="903637"/>
      </dsp:txXfrm>
    </dsp:sp>
    <dsp:sp modelId="{D03ECF14-8772-4EA3-BFA9-EED864C01C36}">
      <dsp:nvSpPr>
        <dsp:cNvPr id="0" name=""/>
        <dsp:cNvSpPr/>
      </dsp:nvSpPr>
      <dsp:spPr>
        <a:xfrm>
          <a:off x="281016" y="1309487"/>
          <a:ext cx="872991" cy="87299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1F9EB1B-5028-46D8-B4A5-FCF399115BA1}">
      <dsp:nvSpPr>
        <dsp:cNvPr id="0" name=""/>
        <dsp:cNvSpPr/>
      </dsp:nvSpPr>
      <dsp:spPr>
        <a:xfrm>
          <a:off x="417494" y="2341754"/>
          <a:ext cx="11294230" cy="903637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5435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Survivability Forecasts</a:t>
          </a:r>
          <a:endParaRPr lang="en-IN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kern="1200" dirty="0"/>
            <a:t>Provides transparent, probability-based 1/5/10-year outcomes with confidence scores</a:t>
          </a:r>
          <a:r>
            <a:rPr lang="en-IN" sz="2000" kern="1200" dirty="0"/>
            <a:t>.</a:t>
          </a:r>
        </a:p>
      </dsp:txBody>
      <dsp:txXfrm>
        <a:off x="417494" y="2341754"/>
        <a:ext cx="11294230" cy="903637"/>
      </dsp:txXfrm>
    </dsp:sp>
    <dsp:sp modelId="{D67481B4-CC53-49D2-86D6-D89B5519EC5C}">
      <dsp:nvSpPr>
        <dsp:cNvPr id="0" name=""/>
        <dsp:cNvSpPr/>
      </dsp:nvSpPr>
      <dsp:spPr>
        <a:xfrm>
          <a:off x="27150" y="2357077"/>
          <a:ext cx="872991" cy="87299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8FE95-D8CB-4F22-BAFC-0CE4C415C8D4}">
      <dsp:nvSpPr>
        <dsp:cNvPr id="0" name=""/>
        <dsp:cNvSpPr/>
      </dsp:nvSpPr>
      <dsp:spPr>
        <a:xfrm>
          <a:off x="-4220089" y="-634482"/>
          <a:ext cx="4926423" cy="4926423"/>
        </a:xfrm>
        <a:prstGeom prst="blockArc">
          <a:avLst>
            <a:gd name="adj1" fmla="val 18900000"/>
            <a:gd name="adj2" fmla="val 2700000"/>
            <a:gd name="adj3" fmla="val 438"/>
          </a:avLst>
        </a:pr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4FA364-5495-4B59-9011-DFB18E92B4C1}">
      <dsp:nvSpPr>
        <dsp:cNvPr id="0" name=""/>
        <dsp:cNvSpPr/>
      </dsp:nvSpPr>
      <dsp:spPr>
        <a:xfrm>
          <a:off x="252237" y="275402"/>
          <a:ext cx="11352236" cy="92772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8062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    Dual Dashboards</a:t>
          </a:r>
          <a:endParaRPr lang="en-IN" sz="1800" kern="1200" dirty="0"/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   Doctor View:</a:t>
          </a:r>
          <a:r>
            <a:rPr lang="en-IN" sz="1800" kern="1200" dirty="0"/>
            <a:t> Clinical depth with trial links &amp; comparisons. </a:t>
          </a:r>
          <a:r>
            <a:rPr lang="en-IN" sz="1800" b="1" kern="1200" dirty="0"/>
            <a:t>Patient View:</a:t>
          </a:r>
          <a:r>
            <a:rPr lang="en-IN" sz="1800" kern="1200" dirty="0"/>
            <a:t> Simple, visual, easy-to-understand explanations.</a:t>
          </a:r>
        </a:p>
      </dsp:txBody>
      <dsp:txXfrm>
        <a:off x="252237" y="275402"/>
        <a:ext cx="11352236" cy="927728"/>
      </dsp:txXfrm>
    </dsp:sp>
    <dsp:sp modelId="{A71DB63B-081F-4EC9-BFF3-65F87CEF7101}">
      <dsp:nvSpPr>
        <dsp:cNvPr id="0" name=""/>
        <dsp:cNvSpPr/>
      </dsp:nvSpPr>
      <dsp:spPr>
        <a:xfrm>
          <a:off x="-33528" y="285464"/>
          <a:ext cx="914364" cy="91436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97BC354-A4EA-45AB-8DD3-8D8609E005D6}">
      <dsp:nvSpPr>
        <dsp:cNvPr id="0" name=""/>
        <dsp:cNvSpPr/>
      </dsp:nvSpPr>
      <dsp:spPr>
        <a:xfrm>
          <a:off x="522275" y="1372640"/>
          <a:ext cx="11078059" cy="92772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8062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Global Knowledge Integration</a:t>
          </a:r>
          <a:endParaRPr lang="en-IN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kern="1200" dirty="0"/>
            <a:t>Continuously updates with </a:t>
          </a:r>
          <a:r>
            <a:rPr lang="en-IN" sz="1800" b="1" kern="1200" dirty="0"/>
            <a:t>latest research, clinical trials, drug approvals</a:t>
          </a:r>
          <a:r>
            <a:rPr lang="en-IN" sz="1800" kern="1200" dirty="0"/>
            <a:t>.</a:t>
          </a:r>
        </a:p>
      </dsp:txBody>
      <dsp:txXfrm>
        <a:off x="522275" y="1372640"/>
        <a:ext cx="11078059" cy="927728"/>
      </dsp:txXfrm>
    </dsp:sp>
    <dsp:sp modelId="{D03ECF14-8772-4EA3-BFA9-EED864C01C36}">
      <dsp:nvSpPr>
        <dsp:cNvPr id="0" name=""/>
        <dsp:cNvSpPr/>
      </dsp:nvSpPr>
      <dsp:spPr>
        <a:xfrm>
          <a:off x="0" y="1382701"/>
          <a:ext cx="914364" cy="91436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1F9EB1B-5028-46D8-B4A5-FCF399115BA1}">
      <dsp:nvSpPr>
        <dsp:cNvPr id="0" name=""/>
        <dsp:cNvSpPr/>
      </dsp:nvSpPr>
      <dsp:spPr>
        <a:xfrm>
          <a:off x="252237" y="2469877"/>
          <a:ext cx="11352236" cy="92772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68329"/>
                <a:satOff val="-6535"/>
                <a:lumOff val="2859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shade val="50000"/>
                <a:hueOff val="268329"/>
                <a:satOff val="-6535"/>
                <a:lumOff val="2859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8062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b="1" kern="1200" dirty="0"/>
            <a:t>        Seamless Hospital Integration</a:t>
          </a:r>
          <a:endParaRPr lang="en-IN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800" kern="1200" dirty="0"/>
            <a:t>      Connects with EHRs via </a:t>
          </a:r>
          <a:r>
            <a:rPr lang="en-IN" sz="1800" b="1" kern="1200" dirty="0"/>
            <a:t>FHIR/HL7</a:t>
          </a:r>
          <a:r>
            <a:rPr lang="en-IN" sz="1800" kern="1200" dirty="0"/>
            <a:t> standards for real-time data flow..</a:t>
          </a:r>
        </a:p>
      </dsp:txBody>
      <dsp:txXfrm>
        <a:off x="252237" y="2469877"/>
        <a:ext cx="11352236" cy="927728"/>
      </dsp:txXfrm>
    </dsp:sp>
    <dsp:sp modelId="{D67481B4-CC53-49D2-86D6-D89B5519EC5C}">
      <dsp:nvSpPr>
        <dsp:cNvPr id="0" name=""/>
        <dsp:cNvSpPr/>
      </dsp:nvSpPr>
      <dsp:spPr>
        <a:xfrm>
          <a:off x="-33528" y="2479939"/>
          <a:ext cx="914364" cy="91436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50000"/>
              <a:hueOff val="268329"/>
              <a:satOff val="-6535"/>
              <a:lumOff val="2859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0496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823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OncoAI: Revolutionizing Cancer Care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0091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AI-driven ecosystem transforming cancer treatment, prediction, and patient support.</a:t>
            </a:r>
            <a:endParaRPr lang="en-US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82D510-C801-976E-D37C-494611319EA3}"/>
              </a:ext>
            </a:extLst>
          </p:cNvPr>
          <p:cNvSpPr txBox="1"/>
          <p:nvPr/>
        </p:nvSpPr>
        <p:spPr>
          <a:xfrm>
            <a:off x="740229" y="5823554"/>
            <a:ext cx="4876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By Team </a:t>
            </a:r>
            <a:r>
              <a:rPr lang="en-IN" sz="2000" dirty="0" err="1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BholeChature</a:t>
            </a:r>
            <a:endParaRPr lang="en-IN" sz="2000" dirty="0">
              <a:solidFill>
                <a:srgbClr val="D6D9D7"/>
              </a:solidFill>
              <a:latin typeface="Inter" panose="020B0604020202020204" charset="0"/>
              <a:ea typeface="Inter" panose="020B0604020202020204" charset="0"/>
            </a:endParaRPr>
          </a:p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Abuzaid – AI/ML</a:t>
            </a:r>
          </a:p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Aditya- Backend</a:t>
            </a:r>
          </a:p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Jiya Jain- Frontend/PPT</a:t>
            </a:r>
          </a:p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Muskaan Bhatia-Frontend/PPT</a:t>
            </a:r>
          </a:p>
          <a:p>
            <a:r>
              <a:rPr lang="en-IN" sz="2000" dirty="0">
                <a:solidFill>
                  <a:srgbClr val="D6D9D7"/>
                </a:solidFill>
                <a:latin typeface="Inter" panose="020B0604020202020204" charset="0"/>
                <a:ea typeface="Inter" panose="020B0604020202020204" charset="0"/>
              </a:rPr>
              <a:t>Dhruv Mohapatra -Backend</a:t>
            </a:r>
          </a:p>
          <a:p>
            <a:endParaRPr lang="en-IN" sz="2000" dirty="0">
              <a:solidFill>
                <a:srgbClr val="D6D9D7"/>
              </a:solidFill>
              <a:latin typeface="Inter" panose="020B0604020202020204" charset="0"/>
              <a:ea typeface="Inter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800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8445" y="1010127"/>
            <a:ext cx="7603887" cy="796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4000" dirty="0">
                <a:solidFill>
                  <a:srgbClr val="7030A0"/>
                </a:solidFill>
                <a:highlight>
                  <a:srgbClr val="C0C0C0"/>
                </a:highlight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OncoAI: Impact, Scalability &amp; The Future</a:t>
            </a:r>
            <a:endParaRPr lang="en-US" sz="4000" dirty="0">
              <a:solidFill>
                <a:srgbClr val="7030A0"/>
              </a:solidFill>
              <a:highlight>
                <a:srgbClr val="C0C0C0"/>
              </a:highlight>
            </a:endParaRPr>
          </a:p>
        </p:txBody>
      </p:sp>
      <p:sp>
        <p:nvSpPr>
          <p:cNvPr id="5" name="Shape 2"/>
          <p:cNvSpPr/>
          <p:nvPr/>
        </p:nvSpPr>
        <p:spPr>
          <a:xfrm>
            <a:off x="439520" y="2603895"/>
            <a:ext cx="6617732" cy="2507765"/>
          </a:xfrm>
          <a:prstGeom prst="roundRect">
            <a:avLst>
              <a:gd name="adj" fmla="val 2435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7" name="Text 4"/>
          <p:cNvSpPr/>
          <p:nvPr/>
        </p:nvSpPr>
        <p:spPr>
          <a:xfrm>
            <a:off x="610315" y="2603895"/>
            <a:ext cx="596538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IN" sz="2800" b="1" dirty="0">
                <a:solidFill>
                  <a:srgbClr val="7030A0"/>
                </a:solidFill>
                <a:highlight>
                  <a:srgbClr val="D6D9D7"/>
                </a:highlight>
              </a:rPr>
              <a:t>Key Benefits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For Patients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Earlier detection, personalized treatment guidance, </a:t>
            </a:r>
          </a:p>
          <a:p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clear survivability insights.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For Doctors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AI co-pilot for faster, evidence-based decisions.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For Healthcare Systems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Optimized resource allocation,</a:t>
            </a:r>
          </a:p>
          <a:p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reduced diagnostic delays.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For Research &amp; Policy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Aggregated insights for clinical trials &amp; </a:t>
            </a:r>
          </a:p>
          <a:p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public health planning</a:t>
            </a:r>
          </a:p>
        </p:txBody>
      </p:sp>
      <p:sp>
        <p:nvSpPr>
          <p:cNvPr id="8" name="Shape 5"/>
          <p:cNvSpPr/>
          <p:nvPr/>
        </p:nvSpPr>
        <p:spPr>
          <a:xfrm>
            <a:off x="3920937" y="5205345"/>
            <a:ext cx="6617732" cy="2014128"/>
          </a:xfrm>
          <a:prstGeom prst="roundRect">
            <a:avLst>
              <a:gd name="adj" fmla="val 2435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0" name="Text 7"/>
          <p:cNvSpPr/>
          <p:nvPr/>
        </p:nvSpPr>
        <p:spPr>
          <a:xfrm>
            <a:off x="4006036" y="5433333"/>
            <a:ext cx="4890402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IN" sz="2800" b="1" dirty="0">
                <a:solidFill>
                  <a:srgbClr val="7030A0"/>
                </a:solidFill>
                <a:highlight>
                  <a:srgbClr val="D6D9D7"/>
                </a:highlight>
              </a:rPr>
              <a:t>Adaptability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Multilingual support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Patients understand insights in </a:t>
            </a:r>
          </a:p>
          <a:p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regional languages.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Interoperability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Seamless integration with hospital EHRs (FHIR/HL7).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D6D9D7"/>
                </a:highlight>
              </a:rPr>
              <a:t>Customizable dashboards</a:t>
            </a:r>
            <a:r>
              <a:rPr lang="en-IN" dirty="0">
                <a:solidFill>
                  <a:srgbClr val="7030A0"/>
                </a:solidFill>
                <a:highlight>
                  <a:srgbClr val="D6D9D7"/>
                </a:highlight>
              </a:rPr>
              <a:t> → Doctor mode vs Patient mode.</a:t>
            </a:r>
          </a:p>
        </p:txBody>
      </p:sp>
      <p:sp>
        <p:nvSpPr>
          <p:cNvPr id="11" name="Shape 8"/>
          <p:cNvSpPr/>
          <p:nvPr/>
        </p:nvSpPr>
        <p:spPr>
          <a:xfrm>
            <a:off x="7402354" y="2618684"/>
            <a:ext cx="6617732" cy="2492976"/>
          </a:xfrm>
          <a:prstGeom prst="roundRect">
            <a:avLst>
              <a:gd name="adj" fmla="val 18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3" name="Text 10"/>
          <p:cNvSpPr/>
          <p:nvPr/>
        </p:nvSpPr>
        <p:spPr>
          <a:xfrm>
            <a:off x="7651313" y="2704243"/>
            <a:ext cx="6269117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2800" b="1" dirty="0">
                <a:solidFill>
                  <a:srgbClr val="7030A0"/>
                </a:solidFill>
                <a:highlight>
                  <a:srgbClr val="C0C0C0"/>
                </a:highlight>
              </a:rPr>
              <a:t>Scalability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C0C0C0"/>
                </a:highlight>
              </a:rPr>
              <a:t>Cloud-first architecture</a:t>
            </a:r>
            <a:r>
              <a:rPr lang="en-IN" dirty="0">
                <a:solidFill>
                  <a:srgbClr val="7030A0"/>
                </a:solidFill>
                <a:highlight>
                  <a:srgbClr val="C0C0C0"/>
                </a:highlight>
              </a:rPr>
              <a:t> → Deployable in both top hospitals and rural clinics.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C0C0C0"/>
                </a:highlight>
              </a:rPr>
              <a:t>Modular AI engine</a:t>
            </a:r>
            <a:r>
              <a:rPr lang="en-IN" dirty="0">
                <a:solidFill>
                  <a:srgbClr val="7030A0"/>
                </a:solidFill>
                <a:highlight>
                  <a:srgbClr val="C0C0C0"/>
                </a:highlight>
              </a:rPr>
              <a:t> → Can scale from single-cancer support to multi-cancer coverage.</a:t>
            </a:r>
          </a:p>
          <a:p>
            <a:r>
              <a:rPr lang="en-IN" b="1" dirty="0">
                <a:solidFill>
                  <a:srgbClr val="7030A0"/>
                </a:solidFill>
                <a:highlight>
                  <a:srgbClr val="C0C0C0"/>
                </a:highlight>
              </a:rPr>
              <a:t>Global adaptability</a:t>
            </a:r>
            <a:r>
              <a:rPr lang="en-IN" dirty="0">
                <a:solidFill>
                  <a:srgbClr val="7030A0"/>
                </a:solidFill>
                <a:highlight>
                  <a:srgbClr val="C0C0C0"/>
                </a:highlight>
              </a:rPr>
              <a:t> → Expand beyond India with localized datasets &amp; guidelines.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7" name="Text 14"/>
          <p:cNvSpPr/>
          <p:nvPr/>
        </p:nvSpPr>
        <p:spPr>
          <a:xfrm>
            <a:off x="610315" y="7454859"/>
            <a:ext cx="13409771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OncoAI is a </a:t>
            </a:r>
            <a:r>
              <a:rPr lang="en-US" sz="170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self-learning cancer knowledge engine</a:t>
            </a: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empowering doctors and accelerating cures worldwide. Join us to revolutionize the fight against cancer.</a:t>
            </a:r>
            <a:endParaRPr lang="en-US" sz="17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D8BB91-7A62-FD8F-F04F-E1039A7FDB79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370" y="382072"/>
            <a:ext cx="45510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Unmet Challenges in Oncology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86370" y="1096730"/>
            <a:ext cx="6659285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cancer care faces significant hurdles: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486370" y="1653302"/>
            <a:ext cx="6659285" cy="1135499"/>
          </a:xfrm>
          <a:prstGeom prst="roundRect">
            <a:avLst>
              <a:gd name="adj" fmla="val 6442"/>
            </a:avLst>
          </a:prstGeom>
          <a:solidFill>
            <a:srgbClr val="2D3133"/>
          </a:solidFill>
          <a:ln/>
        </p:spPr>
      </p:sp>
      <p:sp>
        <p:nvSpPr>
          <p:cNvPr id="5" name="Shape 3"/>
          <p:cNvSpPr/>
          <p:nvPr/>
        </p:nvSpPr>
        <p:spPr>
          <a:xfrm>
            <a:off x="486370" y="1638062"/>
            <a:ext cx="6659285" cy="60960"/>
          </a:xfrm>
          <a:prstGeom prst="roundRect">
            <a:avLst>
              <a:gd name="adj" fmla="val 34196"/>
            </a:avLst>
          </a:prstGeom>
          <a:solidFill>
            <a:srgbClr val="AC9EF5"/>
          </a:solidFill>
          <a:ln/>
        </p:spPr>
      </p:sp>
      <p:sp>
        <p:nvSpPr>
          <p:cNvPr id="6" name="Shape 4"/>
          <p:cNvSpPr/>
          <p:nvPr/>
        </p:nvSpPr>
        <p:spPr>
          <a:xfrm>
            <a:off x="3607534" y="1444943"/>
            <a:ext cx="416838" cy="416838"/>
          </a:xfrm>
          <a:prstGeom prst="roundRect">
            <a:avLst>
              <a:gd name="adj" fmla="val 219366"/>
            </a:avLst>
          </a:prstGeom>
          <a:solidFill>
            <a:srgbClr val="AC9EF5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2550" y="1549122"/>
            <a:ext cx="166688" cy="20835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40556" y="2000726"/>
            <a:ext cx="1827490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Suboptimal Treatment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640556" y="2421969"/>
            <a:ext cx="6350913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Ineffective trial-and-error approaches lead to suboptimal outcomes.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486370" y="3136106"/>
            <a:ext cx="6659285" cy="1135499"/>
          </a:xfrm>
          <a:prstGeom prst="roundRect">
            <a:avLst>
              <a:gd name="adj" fmla="val 6442"/>
            </a:avLst>
          </a:prstGeom>
          <a:solidFill>
            <a:srgbClr val="2D3133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1" name="Shape 8"/>
          <p:cNvSpPr/>
          <p:nvPr/>
        </p:nvSpPr>
        <p:spPr>
          <a:xfrm>
            <a:off x="486370" y="3120866"/>
            <a:ext cx="6659285" cy="60960"/>
          </a:xfrm>
          <a:prstGeom prst="roundRect">
            <a:avLst>
              <a:gd name="adj" fmla="val 34196"/>
            </a:avLst>
          </a:prstGeom>
          <a:solidFill>
            <a:srgbClr val="AC9EF5"/>
          </a:solidFill>
          <a:ln/>
        </p:spPr>
      </p:sp>
      <p:sp>
        <p:nvSpPr>
          <p:cNvPr id="12" name="Shape 9"/>
          <p:cNvSpPr/>
          <p:nvPr/>
        </p:nvSpPr>
        <p:spPr>
          <a:xfrm>
            <a:off x="3607534" y="2927747"/>
            <a:ext cx="416838" cy="416838"/>
          </a:xfrm>
          <a:prstGeom prst="roundRect">
            <a:avLst>
              <a:gd name="adj" fmla="val 219366"/>
            </a:avLst>
          </a:prstGeom>
          <a:solidFill>
            <a:srgbClr val="AC9EF5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2550" y="3031927"/>
            <a:ext cx="166688" cy="20835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640556" y="3483531"/>
            <a:ext cx="1737122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Late Detection</a:t>
            </a:r>
            <a:endParaRPr lang="en-US" dirty="0"/>
          </a:p>
        </p:txBody>
      </p:sp>
      <p:sp>
        <p:nvSpPr>
          <p:cNvPr id="15" name="Text 11"/>
          <p:cNvSpPr/>
          <p:nvPr/>
        </p:nvSpPr>
        <p:spPr>
          <a:xfrm>
            <a:off x="640556" y="3839528"/>
            <a:ext cx="6350913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Delayed metastasis detection limits proactive intervention</a:t>
            </a: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sp>
        <p:nvSpPr>
          <p:cNvPr id="16" name="Shape 12"/>
          <p:cNvSpPr/>
          <p:nvPr/>
        </p:nvSpPr>
        <p:spPr>
          <a:xfrm>
            <a:off x="486370" y="4618911"/>
            <a:ext cx="6659285" cy="1135499"/>
          </a:xfrm>
          <a:prstGeom prst="roundRect">
            <a:avLst>
              <a:gd name="adj" fmla="val 6442"/>
            </a:avLst>
          </a:prstGeom>
          <a:solidFill>
            <a:srgbClr val="2D3133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7" name="Shape 13"/>
          <p:cNvSpPr/>
          <p:nvPr/>
        </p:nvSpPr>
        <p:spPr>
          <a:xfrm>
            <a:off x="486370" y="4603671"/>
            <a:ext cx="6659285" cy="60960"/>
          </a:xfrm>
          <a:prstGeom prst="roundRect">
            <a:avLst>
              <a:gd name="adj" fmla="val 34196"/>
            </a:avLst>
          </a:prstGeom>
          <a:solidFill>
            <a:srgbClr val="AC9EF5"/>
          </a:solidFill>
          <a:ln/>
        </p:spPr>
      </p:sp>
      <p:sp>
        <p:nvSpPr>
          <p:cNvPr id="18" name="Shape 14"/>
          <p:cNvSpPr/>
          <p:nvPr/>
        </p:nvSpPr>
        <p:spPr>
          <a:xfrm>
            <a:off x="3607534" y="4410551"/>
            <a:ext cx="416838" cy="416838"/>
          </a:xfrm>
          <a:prstGeom prst="roundRect">
            <a:avLst>
              <a:gd name="adj" fmla="val 219366"/>
            </a:avLst>
          </a:prstGeom>
          <a:solidFill>
            <a:srgbClr val="AC9EF5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550" y="4514731"/>
            <a:ext cx="166688" cy="208359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640556" y="4966335"/>
            <a:ext cx="1872258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Lack of Personalization</a:t>
            </a:r>
            <a:endParaRPr lang="en-US" dirty="0"/>
          </a:p>
        </p:txBody>
      </p:sp>
      <p:sp>
        <p:nvSpPr>
          <p:cNvPr id="21" name="Text 16"/>
          <p:cNvSpPr/>
          <p:nvPr/>
        </p:nvSpPr>
        <p:spPr>
          <a:xfrm>
            <a:off x="640556" y="5322332"/>
            <a:ext cx="6350913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Generic treatments for complex cases lack individual tailoring</a:t>
            </a: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sp>
        <p:nvSpPr>
          <p:cNvPr id="22" name="Shape 17"/>
          <p:cNvSpPr/>
          <p:nvPr/>
        </p:nvSpPr>
        <p:spPr>
          <a:xfrm>
            <a:off x="486370" y="6101715"/>
            <a:ext cx="6659285" cy="1135499"/>
          </a:xfrm>
          <a:prstGeom prst="roundRect">
            <a:avLst>
              <a:gd name="adj" fmla="val 6442"/>
            </a:avLst>
          </a:prstGeom>
          <a:solidFill>
            <a:srgbClr val="2D3133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23" name="Shape 18"/>
          <p:cNvSpPr/>
          <p:nvPr/>
        </p:nvSpPr>
        <p:spPr>
          <a:xfrm>
            <a:off x="486370" y="6086475"/>
            <a:ext cx="6659285" cy="60960"/>
          </a:xfrm>
          <a:prstGeom prst="roundRect">
            <a:avLst>
              <a:gd name="adj" fmla="val 34196"/>
            </a:avLst>
          </a:prstGeom>
          <a:solidFill>
            <a:srgbClr val="AC9EF5"/>
          </a:solidFill>
          <a:ln/>
        </p:spPr>
      </p:sp>
      <p:sp>
        <p:nvSpPr>
          <p:cNvPr id="24" name="Shape 19"/>
          <p:cNvSpPr/>
          <p:nvPr/>
        </p:nvSpPr>
        <p:spPr>
          <a:xfrm>
            <a:off x="3607534" y="5893356"/>
            <a:ext cx="416838" cy="416838"/>
          </a:xfrm>
          <a:prstGeom prst="roundRect">
            <a:avLst>
              <a:gd name="adj" fmla="val 219366"/>
            </a:avLst>
          </a:prstGeom>
          <a:solidFill>
            <a:srgbClr val="AC9EF5"/>
          </a:solidFill>
          <a:ln/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2550" y="5997535"/>
            <a:ext cx="166688" cy="208359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640556" y="6449139"/>
            <a:ext cx="1737122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Patient Distress</a:t>
            </a:r>
            <a:endParaRPr lang="en-US" dirty="0"/>
          </a:p>
        </p:txBody>
      </p:sp>
      <p:sp>
        <p:nvSpPr>
          <p:cNvPr id="27" name="Text 21"/>
          <p:cNvSpPr/>
          <p:nvPr/>
        </p:nvSpPr>
        <p:spPr>
          <a:xfrm>
            <a:off x="640556" y="6805136"/>
            <a:ext cx="6350913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anxiety and limited understanding of their care journey</a:t>
            </a: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pic>
        <p:nvPicPr>
          <p:cNvPr id="2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2987" y="572393"/>
            <a:ext cx="6256377" cy="6256377"/>
          </a:xfrm>
          <a:prstGeom prst="rect">
            <a:avLst/>
          </a:prstGeom>
        </p:spPr>
      </p:pic>
      <p:sp>
        <p:nvSpPr>
          <p:cNvPr id="29" name="Text 22"/>
          <p:cNvSpPr/>
          <p:nvPr/>
        </p:nvSpPr>
        <p:spPr>
          <a:xfrm>
            <a:off x="634571" y="7740729"/>
            <a:ext cx="1365765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challenges result in delayed care, increased side effects, and a fragmented patient experience.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33A7AD1-99B1-1E8A-BB1C-1E248131A8E1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11992"/>
          <a:stretch>
            <a:fillRect/>
          </a:stretch>
        </p:blipFill>
        <p:spPr>
          <a:xfrm>
            <a:off x="0" y="0"/>
            <a:ext cx="4828478" cy="8229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B16F61E-C9B2-5079-BE04-C1C7843B9D1D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F42285E-DDC8-9204-79FB-7FB73F698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9607" y="543178"/>
            <a:ext cx="8823128" cy="723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🩺 Proposed Solution –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OncoR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AI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b="1" dirty="0">
              <a:solidFill>
                <a:schemeClr val="bg1"/>
              </a:solidFill>
              <a:latin typeface="DM Sans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OncoR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AI is 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AI-powered oncology assistant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designed to bridge the gap between complex cancer data and actionable care.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M Sans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Core Idea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Build a smart, accessible platform that helps doctors and patients get early   </a:t>
            </a:r>
            <a:r>
              <a:rPr lang="en-US" altLang="en-US" dirty="0">
                <a:solidFill>
                  <a:schemeClr val="bg1"/>
                </a:solidFill>
                <a:latin typeface="DM Sans Medium" pitchFamily="2" charset="0"/>
              </a:rPr>
              <a:t> 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insights, personalized treatments, and survivability forecasts.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M Sans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How It Works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dirty="0">
                <a:solidFill>
                  <a:schemeClr val="bg1"/>
                </a:solidFill>
                <a:latin typeface="DM Sans Medium" pitchFamily="2" charset="0"/>
              </a:rPr>
              <a:t>Data Input → 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Patient profile (age, stage, genomic data, history, symptoms).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AI Engine → Predicts cancer risk, metastasis probability, survivability curves.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Treatment Guidance → Recommends therapies &amp; clinical trials from global guidelines.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Dashboards → Clear, visual reports for doctors (clinical view) and patients (simple view).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M Sans Medium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 Why It’s Unique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Purpose-built oncology models, not just general AI.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Personalized Medicine: Matches treatments to each patient’s unique profile.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Accessible: Runs on lightweight web/mobile apps, deployable in low-resource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 Medium" pitchFamily="2" charset="0"/>
              </a:rPr>
              <a:t>Impactful: Supports oncologists, empowers patients, and reduces diagnostic delays.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3" name="Graphic 22" descr="Brain with solid fill">
            <a:extLst>
              <a:ext uri="{FF2B5EF4-FFF2-40B4-BE49-F238E27FC236}">
                <a16:creationId xmlns:a16="http://schemas.microsoft.com/office/drawing/2014/main" id="{A53A2D41-7BB2-8840-9CD4-2FA0D58C8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7441" y="3136309"/>
            <a:ext cx="457200" cy="457200"/>
          </a:xfrm>
          <a:prstGeom prst="rect">
            <a:avLst/>
          </a:prstGeom>
        </p:spPr>
      </p:pic>
      <p:pic>
        <p:nvPicPr>
          <p:cNvPr id="25" name="Graphic 24" descr="Diamond with solid fill">
            <a:extLst>
              <a:ext uri="{FF2B5EF4-FFF2-40B4-BE49-F238E27FC236}">
                <a16:creationId xmlns:a16="http://schemas.microsoft.com/office/drawing/2014/main" id="{F57F1BDD-52C4-81A6-4C08-193823673A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57441" y="5438812"/>
            <a:ext cx="483232" cy="483232"/>
          </a:xfrm>
          <a:prstGeom prst="rect">
            <a:avLst/>
          </a:prstGeom>
        </p:spPr>
      </p:pic>
      <p:pic>
        <p:nvPicPr>
          <p:cNvPr id="27" name="Graphic 26" descr="Lightbulb and gear with solid fill">
            <a:extLst>
              <a:ext uri="{FF2B5EF4-FFF2-40B4-BE49-F238E27FC236}">
                <a16:creationId xmlns:a16="http://schemas.microsoft.com/office/drawing/2014/main" id="{08A057BC-B504-0100-5CBC-9E9EE55412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14680" y="2142114"/>
            <a:ext cx="483233" cy="4832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0347"/>
            <a:ext cx="961441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Objectives &amp; Vision for a Cancer-Free Future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830996" y="2210221"/>
            <a:ext cx="6407944" cy="2261775"/>
          </a:xfrm>
          <a:prstGeom prst="roundRect">
            <a:avLst>
              <a:gd name="adj" fmla="val 765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199556"/>
            <a:ext cx="137038" cy="2272440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7" name="Text 5"/>
          <p:cNvSpPr/>
          <p:nvPr/>
        </p:nvSpPr>
        <p:spPr>
          <a:xfrm>
            <a:off x="964792" y="2258978"/>
            <a:ext cx="6663454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AI-Powered Early Detection &amp; Risk</a:t>
            </a:r>
            <a:r>
              <a:rPr lang="en-US" sz="2800" b="1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 </a:t>
            </a:r>
            <a:r>
              <a:rPr lang="en-US" sz="2400" b="1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Stratification </a:t>
            </a:r>
            <a:r>
              <a:rPr lang="en-US" sz="2200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Develop models that can analyze medical imaging, genomic data, pathology reports, and patient history to detect cancer early and estimate progression risk.</a:t>
            </a:r>
            <a:endParaRPr lang="en-US" sz="2200" dirty="0">
              <a:latin typeface="DM Sans Light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428548" y="2199556"/>
            <a:ext cx="6408063" cy="2261775"/>
          </a:xfrm>
          <a:prstGeom prst="roundRect">
            <a:avLst>
              <a:gd name="adj" fmla="val 765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20034" y="2205995"/>
            <a:ext cx="130433" cy="2255336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1" name="Text 9"/>
          <p:cNvSpPr/>
          <p:nvPr/>
        </p:nvSpPr>
        <p:spPr>
          <a:xfrm>
            <a:off x="7777282" y="3166234"/>
            <a:ext cx="5802035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63309" y="4692725"/>
            <a:ext cx="6407944" cy="2261775"/>
          </a:xfrm>
          <a:prstGeom prst="roundRect">
            <a:avLst>
              <a:gd name="adj" fmla="val 765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732829" y="4692725"/>
            <a:ext cx="121920" cy="2261775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5" name="Text 13"/>
          <p:cNvSpPr/>
          <p:nvPr/>
        </p:nvSpPr>
        <p:spPr>
          <a:xfrm>
            <a:off x="1050962" y="4836319"/>
            <a:ext cx="5801916" cy="1072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Survivability &amp; Prognosis Prediction</a:t>
            </a:r>
          </a:p>
          <a:p>
            <a:pPr marL="0" indent="0" algn="l">
              <a:lnSpc>
                <a:spcPts val="3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Provide probability-based forecasts (1-year, 5-year, 10-year survivability) to support oncologists in shared decision-making with patients.</a:t>
            </a:r>
            <a:endParaRPr lang="en-US" sz="2000" dirty="0">
              <a:latin typeface="DM Sans Light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398067" y="4692725"/>
            <a:ext cx="6408063" cy="2261775"/>
          </a:xfrm>
          <a:prstGeom prst="roundRect">
            <a:avLst>
              <a:gd name="adj" fmla="val 7652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67586" y="4692725"/>
            <a:ext cx="121920" cy="2261775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9" name="Text 17"/>
          <p:cNvSpPr/>
          <p:nvPr/>
        </p:nvSpPr>
        <p:spPr>
          <a:xfrm>
            <a:off x="7685839" y="4836319"/>
            <a:ext cx="6194703" cy="1072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Equitable Access in Low-Resource Settings</a:t>
            </a: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Light"/>
                <a:ea typeface="Inter" pitchFamily="34" charset="-122"/>
                <a:cs typeface="Inter" pitchFamily="34" charset="-120"/>
              </a:rPr>
              <a:t>Design the system to run efficiently, with cloud-based AI + lightweight mobile/web interfaces, so it can be deployed even in rural/low-infrastructure hospitals.</a:t>
            </a:r>
            <a:endParaRPr lang="en-US" sz="2200" dirty="0">
              <a:latin typeface="DM Sans Light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93790" y="690562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OncoAI aims to redefine cancer care: personalized, predictive, and patient-centric globally.</a:t>
            </a:r>
            <a:endParaRPr lang="en-US" sz="22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184F39-62C2-C91F-D1B6-BFBD24CB8169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B83B2E-ECB7-CF01-7F6C-34C1360E4C10}"/>
              </a:ext>
            </a:extLst>
          </p:cNvPr>
          <p:cNvSpPr txBox="1"/>
          <p:nvPr/>
        </p:nvSpPr>
        <p:spPr>
          <a:xfrm>
            <a:off x="7723050" y="2210918"/>
            <a:ext cx="6028849" cy="1983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2"/>
                </a:solidFill>
                <a:latin typeface="DM Sans Light"/>
              </a:rPr>
              <a:t>Personalized Treatment Recommendations</a:t>
            </a:r>
            <a:br>
              <a:rPr lang="en-US" sz="2000" dirty="0">
                <a:solidFill>
                  <a:schemeClr val="bg2"/>
                </a:solidFill>
                <a:latin typeface="DM Sans Light"/>
              </a:rPr>
            </a:br>
            <a:r>
              <a:rPr lang="en-US" sz="2000" dirty="0">
                <a:solidFill>
                  <a:schemeClr val="bg2"/>
                </a:solidFill>
                <a:latin typeface="DM Sans Light"/>
              </a:rPr>
              <a:t>Use AI to compare a patient’s profile with </a:t>
            </a:r>
            <a:r>
              <a:rPr lang="en-US" sz="2000" b="1" dirty="0">
                <a:solidFill>
                  <a:schemeClr val="bg2"/>
                </a:solidFill>
                <a:latin typeface="DM Sans Light"/>
              </a:rPr>
              <a:t>global clinical trial data, treatment guidelines, and real-world outcomes</a:t>
            </a:r>
            <a:r>
              <a:rPr lang="en-US" sz="2000" dirty="0">
                <a:solidFill>
                  <a:schemeClr val="bg2"/>
                </a:solidFill>
                <a:latin typeface="DM Sans Light"/>
              </a:rPr>
              <a:t> to recommend the most effective therapies.</a:t>
            </a:r>
            <a:endParaRPr lang="en-IN" sz="2000" dirty="0">
              <a:solidFill>
                <a:schemeClr val="bg2"/>
              </a:solidFill>
              <a:latin typeface="DM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B48C8DC-F550-9756-EB46-CBAE28EF6D90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2C60F2-4BEB-DB09-E5AE-D66A585BB1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82" t="11022" r="182" b="4419"/>
          <a:stretch>
            <a:fillRect/>
          </a:stretch>
        </p:blipFill>
        <p:spPr>
          <a:xfrm>
            <a:off x="814039" y="379071"/>
            <a:ext cx="12511668" cy="7749694"/>
          </a:xfrm>
          <a:prstGeom prst="rect">
            <a:avLst/>
          </a:prstGeom>
        </p:spPr>
      </p:pic>
      <p:sp>
        <p:nvSpPr>
          <p:cNvPr id="18" name="Text 0">
            <a:extLst>
              <a:ext uri="{FF2B5EF4-FFF2-40B4-BE49-F238E27FC236}">
                <a16:creationId xmlns:a16="http://schemas.microsoft.com/office/drawing/2014/main" id="{4F3CDE56-4BBA-02C9-891C-3BB43A4A6E3F}"/>
              </a:ext>
            </a:extLst>
          </p:cNvPr>
          <p:cNvSpPr/>
          <p:nvPr/>
        </p:nvSpPr>
        <p:spPr>
          <a:xfrm>
            <a:off x="581916" y="100835"/>
            <a:ext cx="9732961" cy="691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IN" sz="4000" dirty="0">
                <a:solidFill>
                  <a:schemeClr val="bg1"/>
                </a:solidFill>
              </a:rPr>
              <a:t>Technology Stack: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D46A69-DA80-6308-67C5-F875BF0CF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12344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64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84A893CD-F84F-944D-0478-B53D80288625}"/>
              </a:ext>
            </a:extLst>
          </p:cNvPr>
          <p:cNvSpPr/>
          <p:nvPr/>
        </p:nvSpPr>
        <p:spPr>
          <a:xfrm>
            <a:off x="707350" y="555784"/>
            <a:ext cx="7308771" cy="505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Transformative Features &amp; Innovations</a:t>
            </a:r>
            <a:endParaRPr lang="en-US" sz="315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559F48C-B376-DF28-0C01-3DC7E4822B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2952050"/>
              </p:ext>
            </p:extLst>
          </p:nvPr>
        </p:nvGraphicFramePr>
        <p:xfrm>
          <a:off x="141247" y="1060966"/>
          <a:ext cx="11734801" cy="3491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0A36796-E987-DAA6-151F-76F31850E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498519"/>
              </p:ext>
            </p:extLst>
          </p:nvPr>
        </p:nvGraphicFramePr>
        <p:xfrm>
          <a:off x="2549912" y="4282210"/>
          <a:ext cx="11567532" cy="3657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1FD24B5-681B-CDC8-B386-16EC6895106E}"/>
              </a:ext>
            </a:extLst>
          </p:cNvPr>
          <p:cNvSpPr/>
          <p:nvPr/>
        </p:nvSpPr>
        <p:spPr>
          <a:xfrm>
            <a:off x="12723541" y="7727795"/>
            <a:ext cx="1906859" cy="423746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8432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2088" y="705683"/>
            <a:ext cx="757912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Implementation Roadmap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12088" y="1235988"/>
            <a:ext cx="8119824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phased approach ensures robust development and successful deployment.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512088" y="1693069"/>
            <a:ext cx="146209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512088" y="1926431"/>
            <a:ext cx="8119824" cy="1524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7" name="Text 4"/>
          <p:cNvSpPr/>
          <p:nvPr/>
        </p:nvSpPr>
        <p:spPr>
          <a:xfrm>
            <a:off x="512088" y="2030016"/>
            <a:ext cx="2168604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1: Idea &amp; Prototype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512088" y="2346365"/>
            <a:ext cx="8119824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AI model development, initial UI/UX for key features like Drug Response Predictor. (Months 1-3)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512088" y="3187303"/>
            <a:ext cx="146209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512088" y="3420666"/>
            <a:ext cx="8119824" cy="1524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1" name="Text 8"/>
          <p:cNvSpPr/>
          <p:nvPr/>
        </p:nvSpPr>
        <p:spPr>
          <a:xfrm>
            <a:off x="512088" y="3524250"/>
            <a:ext cx="352996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2: Alpha Testing &amp; Data Integration</a:t>
            </a: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512088" y="3840599"/>
            <a:ext cx="8119824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of liquid biopsy data, internal testing with synthetic and anonymized datasets. (Months 4-6)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512088" y="4681538"/>
            <a:ext cx="146209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512088" y="4914900"/>
            <a:ext cx="8119824" cy="1524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5" name="Text 12"/>
          <p:cNvSpPr/>
          <p:nvPr/>
        </p:nvSpPr>
        <p:spPr>
          <a:xfrm>
            <a:off x="512088" y="5018484"/>
            <a:ext cx="3473172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3: Clinical Pilot </a:t>
            </a: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512088" y="5334833"/>
            <a:ext cx="8119824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Pilot program with partner institutions, full development of accurate dataset (Months 7-12)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512088" y="6175772"/>
            <a:ext cx="146209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dirty="0"/>
          </a:p>
        </p:txBody>
      </p:sp>
      <p:sp>
        <p:nvSpPr>
          <p:cNvPr id="18" name="Shape 15"/>
          <p:cNvSpPr/>
          <p:nvPr/>
        </p:nvSpPr>
        <p:spPr>
          <a:xfrm>
            <a:off x="512088" y="6409134"/>
            <a:ext cx="8119824" cy="1524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9" name="Text 16"/>
          <p:cNvSpPr/>
          <p:nvPr/>
        </p:nvSpPr>
        <p:spPr>
          <a:xfrm>
            <a:off x="512088" y="6512719"/>
            <a:ext cx="383667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Phase 4: Global Rollout &amp; Network Expansion</a:t>
            </a: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512088" y="6829068"/>
            <a:ext cx="8119824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Wider deployment, expansion of Global Cancer Twin Network. (Months 13-18)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066" y="984409"/>
            <a:ext cx="6943011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Anticipated Challenges &amp; Mitigation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18066" y="1907500"/>
            <a:ext cx="13194268" cy="410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Proactive strategies to navigate potential hurdles in development and adoption.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18066" y="2548533"/>
            <a:ext cx="6494502" cy="1720096"/>
          </a:xfrm>
          <a:prstGeom prst="roundRect">
            <a:avLst>
              <a:gd name="adj" fmla="val 6379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Shape 3"/>
          <p:cNvSpPr/>
          <p:nvPr/>
        </p:nvSpPr>
        <p:spPr>
          <a:xfrm>
            <a:off x="695206" y="2548533"/>
            <a:ext cx="91440" cy="1720096"/>
          </a:xfrm>
          <a:prstGeom prst="roundRect">
            <a:avLst>
              <a:gd name="adj" fmla="val 33657"/>
            </a:avLst>
          </a:prstGeom>
          <a:solidFill>
            <a:srgbClr val="AC9EF5"/>
          </a:solidFill>
          <a:ln/>
        </p:spPr>
      </p:sp>
      <p:sp>
        <p:nvSpPr>
          <p:cNvPr id="6" name="Text 4"/>
          <p:cNvSpPr/>
          <p:nvPr/>
        </p:nvSpPr>
        <p:spPr>
          <a:xfrm>
            <a:off x="1014651" y="2776538"/>
            <a:ext cx="284749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Privacy &amp; Security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91791" y="3097054"/>
            <a:ext cx="6220777" cy="820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Sensitive health data at risk of leaks or misuse.</a:t>
            </a:r>
          </a:p>
          <a:p>
            <a:pPr marL="0" indent="0" algn="l">
              <a:lnSpc>
                <a:spcPts val="3200"/>
              </a:lnSpc>
              <a:buNone/>
            </a:pPr>
            <a:r>
              <a:rPr lang="en-US" dirty="0">
                <a:solidFill>
                  <a:srgbClr val="7030A0"/>
                </a:solidFill>
              </a:rPr>
              <a:t>HIPAA-compliant encryption, anonymization, differential privacy</a:t>
            </a:r>
            <a:r>
              <a:rPr lang="en-US" dirty="0"/>
              <a:t>.</a:t>
            </a:r>
          </a:p>
        </p:txBody>
      </p:sp>
      <p:sp>
        <p:nvSpPr>
          <p:cNvPr id="8" name="Shape 6"/>
          <p:cNvSpPr/>
          <p:nvPr/>
        </p:nvSpPr>
        <p:spPr>
          <a:xfrm>
            <a:off x="7417713" y="2548533"/>
            <a:ext cx="6494621" cy="1720096"/>
          </a:xfrm>
          <a:prstGeom prst="roundRect">
            <a:avLst>
              <a:gd name="adj" fmla="val 6379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4853" y="2548533"/>
            <a:ext cx="91440" cy="1720096"/>
          </a:xfrm>
          <a:prstGeom prst="roundRect">
            <a:avLst>
              <a:gd name="adj" fmla="val 33657"/>
            </a:avLst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7668578" y="2616280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Regulatory Approval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661077" y="2987556"/>
            <a:ext cx="5970032" cy="820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Must align with ICMR, HIPAA, GDPR, FDA standards.</a:t>
            </a:r>
          </a:p>
          <a:p>
            <a:pPr marL="0" indent="0" algn="l">
              <a:lnSpc>
                <a:spcPts val="3200"/>
              </a:lnSpc>
              <a:buNone/>
            </a:pPr>
            <a:r>
              <a:rPr lang="en-US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Engage with FDA/EMA early, conduct phased clinical trials, and ensure clear documentation</a:t>
            </a: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86349" y="4473773"/>
            <a:ext cx="6494502" cy="2130385"/>
          </a:xfrm>
          <a:prstGeom prst="roundRect">
            <a:avLst>
              <a:gd name="adj" fmla="val 5151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95206" y="4473773"/>
            <a:ext cx="91440" cy="2130385"/>
          </a:xfrm>
          <a:prstGeom prst="roundRect">
            <a:avLst>
              <a:gd name="adj" fmla="val 33657"/>
            </a:avLst>
          </a:prstGeom>
          <a:solidFill>
            <a:srgbClr val="AC9EF5"/>
          </a:solidFill>
          <a:ln/>
        </p:spPr>
      </p:sp>
      <p:sp>
        <p:nvSpPr>
          <p:cNvPr id="14" name="Text 12"/>
          <p:cNvSpPr/>
          <p:nvPr/>
        </p:nvSpPr>
        <p:spPr>
          <a:xfrm>
            <a:off x="968812" y="4504253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Clinical Integration &amp; Validation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980360" y="4855249"/>
            <a:ext cx="5969913" cy="1230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200"/>
              </a:lnSpc>
            </a:pPr>
            <a:r>
              <a:rPr lang="en-US" dirty="0">
                <a:solidFill>
                  <a:schemeClr val="bg1"/>
                </a:solidFill>
              </a:rPr>
              <a:t>Hospitals use diverse EMR/EHR systems (compatibility issues).</a:t>
            </a:r>
            <a:r>
              <a:rPr lang="en-US" dirty="0">
                <a:solidFill>
                  <a:srgbClr val="7030A0"/>
                </a:solidFill>
              </a:rPr>
              <a:t> Use </a:t>
            </a:r>
            <a:r>
              <a:rPr lang="en-US" b="1" dirty="0">
                <a:solidFill>
                  <a:srgbClr val="7030A0"/>
                </a:solidFill>
              </a:rPr>
              <a:t>FHIR/HL7</a:t>
            </a:r>
            <a:r>
              <a:rPr lang="en-US" dirty="0">
                <a:solidFill>
                  <a:srgbClr val="7030A0"/>
                </a:solidFill>
              </a:rPr>
              <a:t> for seamless interoperability.</a:t>
            </a:r>
          </a:p>
          <a:p>
            <a:pPr>
              <a:lnSpc>
                <a:spcPts val="3200"/>
              </a:lnSpc>
            </a:pPr>
            <a:r>
              <a:rPr lang="en-US" dirty="0">
                <a:solidFill>
                  <a:srgbClr val="D6D9D7"/>
                </a:solidFill>
              </a:rPr>
              <a:t>AI models must be validated on real-world oncology datasets</a:t>
            </a:r>
            <a:r>
              <a:rPr lang="en-US" dirty="0">
                <a:solidFill>
                  <a:srgbClr val="7030A0"/>
                </a:solidFill>
              </a:rPr>
              <a:t>. Start with 1–2 hospitals for phased clinical validation.</a:t>
            </a:r>
          </a:p>
        </p:txBody>
      </p:sp>
      <p:sp>
        <p:nvSpPr>
          <p:cNvPr id="16" name="Shape 14"/>
          <p:cNvSpPr/>
          <p:nvPr/>
        </p:nvSpPr>
        <p:spPr>
          <a:xfrm>
            <a:off x="7417713" y="4473773"/>
            <a:ext cx="6494621" cy="2130385"/>
          </a:xfrm>
          <a:prstGeom prst="roundRect">
            <a:avLst>
              <a:gd name="adj" fmla="val 5151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4853" y="4473773"/>
            <a:ext cx="91440" cy="2130385"/>
          </a:xfrm>
          <a:prstGeom prst="roundRect">
            <a:avLst>
              <a:gd name="adj" fmla="val 33657"/>
            </a:avLst>
          </a:prstGeom>
          <a:solidFill>
            <a:srgbClr val="AC9EF5"/>
          </a:solidFill>
          <a:ln/>
        </p:spPr>
      </p:sp>
      <p:sp>
        <p:nvSpPr>
          <p:cNvPr id="18" name="Text 16"/>
          <p:cNvSpPr/>
          <p:nvPr/>
        </p:nvSpPr>
        <p:spPr>
          <a:xfrm>
            <a:off x="7714298" y="4701778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Algorithm Bias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7714298" y="5145286"/>
            <a:ext cx="5970032" cy="1230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diverse training datasets, apply Explainable AI (XAI) techniques, and ensure continuous validation.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20" name="Text 18"/>
          <p:cNvSpPr/>
          <p:nvPr/>
        </p:nvSpPr>
        <p:spPr>
          <a:xfrm>
            <a:off x="718066" y="6834902"/>
            <a:ext cx="13194268" cy="410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team is equipped to address these challenges with strategic planning and expert collaboration.</a:t>
            </a:r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7491619-E923-805C-E69C-52736FE90D17}"/>
              </a:ext>
            </a:extLst>
          </p:cNvPr>
          <p:cNvSpPr/>
          <p:nvPr/>
        </p:nvSpPr>
        <p:spPr>
          <a:xfrm>
            <a:off x="12750085" y="7772876"/>
            <a:ext cx="1815921" cy="379451"/>
          </a:xfrm>
          <a:prstGeom prst="rect">
            <a:avLst/>
          </a:prstGeom>
          <a:solidFill>
            <a:srgbClr val="2D3133"/>
          </a:solidFill>
          <a:ln>
            <a:solidFill>
              <a:srgbClr val="2D31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951</Words>
  <Application>Microsoft Office PowerPoint</Application>
  <PresentationFormat>Custom</PresentationFormat>
  <Paragraphs>114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DM Sans Light</vt:lpstr>
      <vt:lpstr>Inter</vt:lpstr>
      <vt:lpstr>DM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jiya jain</dc:creator>
  <cp:lastModifiedBy>JIYA JAIN</cp:lastModifiedBy>
  <cp:revision>6</cp:revision>
  <dcterms:created xsi:type="dcterms:W3CDTF">2025-09-19T20:14:09Z</dcterms:created>
  <dcterms:modified xsi:type="dcterms:W3CDTF">2025-09-20T06:37:28Z</dcterms:modified>
</cp:coreProperties>
</file>